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
  </p:notesMasterIdLst>
  <p:sldIdLst>
    <p:sldId id="256" r:id="rId2"/>
    <p:sldId id="261" r:id="rId3"/>
    <p:sldId id="257" r:id="rId4"/>
    <p:sldId id="258" r:id="rId5"/>
    <p:sldId id="259" r:id="rId6"/>
    <p:sldId id="260"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242"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D94A1D-A0AF-4DAE-874E-04F7BD532D16}" type="datetimeFigureOut">
              <a:rPr lang="en-GB" smtClean="0"/>
              <a:t>20/02/2020</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960360-3ACB-4A42-AA9D-1CF80330E3E4}" type="slidenum">
              <a:rPr lang="en-GB" smtClean="0"/>
              <a:t>‹#›</a:t>
            </a:fld>
            <a:endParaRPr lang="en-GB" dirty="0"/>
          </a:p>
        </p:txBody>
      </p:sp>
    </p:spTree>
    <p:extLst>
      <p:ext uri="{BB962C8B-B14F-4D97-AF65-F5344CB8AC3E}">
        <p14:creationId xmlns:p14="http://schemas.microsoft.com/office/powerpoint/2010/main" val="2045034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From the interest groups</a:t>
            </a:r>
            <a:r>
              <a:rPr lang="en-GB" baseline="0" dirty="0" smtClean="0"/>
              <a:t> provided to familiarize with, my choice was on the Emergency of Nurses Association group</a:t>
            </a:r>
            <a:endParaRPr lang="en-GB" dirty="0"/>
          </a:p>
        </p:txBody>
      </p:sp>
      <p:sp>
        <p:nvSpPr>
          <p:cNvPr id="4" name="Slide Number Placeholder 3"/>
          <p:cNvSpPr>
            <a:spLocks noGrp="1"/>
          </p:cNvSpPr>
          <p:nvPr>
            <p:ph type="sldNum" sz="quarter" idx="10"/>
          </p:nvPr>
        </p:nvSpPr>
        <p:spPr/>
        <p:txBody>
          <a:bodyPr/>
          <a:lstStyle/>
          <a:p>
            <a:fld id="{59960360-3ACB-4A42-AA9D-1CF80330E3E4}" type="slidenum">
              <a:rPr lang="en-GB" smtClean="0"/>
              <a:t>1</a:t>
            </a:fld>
            <a:endParaRPr lang="en-GB" dirty="0"/>
          </a:p>
        </p:txBody>
      </p:sp>
    </p:spTree>
    <p:extLst>
      <p:ext uri="{BB962C8B-B14F-4D97-AF65-F5344CB8AC3E}">
        <p14:creationId xmlns:p14="http://schemas.microsoft.com/office/powerpoint/2010/main" val="2122981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group</a:t>
            </a:r>
            <a:r>
              <a:rPr lang="en-GB" baseline="0" dirty="0" smtClean="0"/>
              <a:t> was formed following different mechanisms that pushed the agenda as discussed on this slide. Challenges in the emergency healthcare patience provision in the United States. The challenge resulted to a breakdown in the customer relationship in the healthcare system. Patients were used as the interactive persons.</a:t>
            </a:r>
            <a:endParaRPr lang="en-GB" dirty="0"/>
          </a:p>
        </p:txBody>
      </p:sp>
      <p:sp>
        <p:nvSpPr>
          <p:cNvPr id="4" name="Slide Number Placeholder 3"/>
          <p:cNvSpPr>
            <a:spLocks noGrp="1"/>
          </p:cNvSpPr>
          <p:nvPr>
            <p:ph type="sldNum" sz="quarter" idx="10"/>
          </p:nvPr>
        </p:nvSpPr>
        <p:spPr/>
        <p:txBody>
          <a:bodyPr/>
          <a:lstStyle/>
          <a:p>
            <a:fld id="{59960360-3ACB-4A42-AA9D-1CF80330E3E4}" type="slidenum">
              <a:rPr lang="en-GB" smtClean="0"/>
              <a:t>2</a:t>
            </a:fld>
            <a:endParaRPr lang="en-GB" dirty="0"/>
          </a:p>
        </p:txBody>
      </p:sp>
    </p:spTree>
    <p:extLst>
      <p:ext uri="{BB962C8B-B14F-4D97-AF65-F5344CB8AC3E}">
        <p14:creationId xmlns:p14="http://schemas.microsoft.com/office/powerpoint/2010/main" val="982722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statement</a:t>
            </a:r>
            <a:r>
              <a:rPr lang="en-GB" baseline="0" dirty="0" smtClean="0"/>
              <a:t> of the group has a basis on its organization, the different departments it is composed of and how the different activities are carried out in its platform. Organisation of emergency of nurses consists of patients, family and any other people in the healthcare industry,. Patients and customers should be accorded respect in their area of work.  These activities and actions helps the meet the customer needs and dignity. At the end, quality of services is guaranteed. The system incorporates tools for quality service measurements.</a:t>
            </a:r>
            <a:endParaRPr lang="en-GB" dirty="0"/>
          </a:p>
        </p:txBody>
      </p:sp>
      <p:sp>
        <p:nvSpPr>
          <p:cNvPr id="4" name="Slide Number Placeholder 3"/>
          <p:cNvSpPr>
            <a:spLocks noGrp="1"/>
          </p:cNvSpPr>
          <p:nvPr>
            <p:ph type="sldNum" sz="quarter" idx="10"/>
          </p:nvPr>
        </p:nvSpPr>
        <p:spPr/>
        <p:txBody>
          <a:bodyPr/>
          <a:lstStyle/>
          <a:p>
            <a:fld id="{59960360-3ACB-4A42-AA9D-1CF80330E3E4}" type="slidenum">
              <a:rPr lang="en-GB" smtClean="0"/>
              <a:t>3</a:t>
            </a:fld>
            <a:endParaRPr lang="en-GB" dirty="0"/>
          </a:p>
        </p:txBody>
      </p:sp>
    </p:spTree>
    <p:extLst>
      <p:ext uri="{BB962C8B-B14F-4D97-AF65-F5344CB8AC3E}">
        <p14:creationId xmlns:p14="http://schemas.microsoft.com/office/powerpoint/2010/main" val="3834921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Financial basis is important</a:t>
            </a:r>
            <a:r>
              <a:rPr lang="en-GB" baseline="0" dirty="0" smtClean="0"/>
              <a:t> for the stand of any association and the group’s expenditure follows the criteria on this slide as how the funds are provide and distributed following the different departments as per the bill released. </a:t>
            </a:r>
            <a:r>
              <a:rPr lang="en-GB" dirty="0" smtClean="0"/>
              <a:t>Funds are released to several institute programs like the national institute for health, the national institute of nursing research, the children’s emergency medical services, poison control centres and the rural communities. The bill provided funds many programs like research, professional education, children’s medical emergent services and the centre for controlling poison..</a:t>
            </a:r>
          </a:p>
          <a:p>
            <a:endParaRPr lang="en-GB" dirty="0"/>
          </a:p>
        </p:txBody>
      </p:sp>
      <p:sp>
        <p:nvSpPr>
          <p:cNvPr id="4" name="Slide Number Placeholder 3"/>
          <p:cNvSpPr>
            <a:spLocks noGrp="1"/>
          </p:cNvSpPr>
          <p:nvPr>
            <p:ph type="sldNum" sz="quarter" idx="10"/>
          </p:nvPr>
        </p:nvSpPr>
        <p:spPr/>
        <p:txBody>
          <a:bodyPr/>
          <a:lstStyle/>
          <a:p>
            <a:fld id="{59960360-3ACB-4A42-AA9D-1CF80330E3E4}" type="slidenum">
              <a:rPr lang="en-GB" smtClean="0"/>
              <a:t>4</a:t>
            </a:fld>
            <a:endParaRPr lang="en-GB" dirty="0"/>
          </a:p>
        </p:txBody>
      </p:sp>
    </p:spTree>
    <p:extLst>
      <p:ext uri="{BB962C8B-B14F-4D97-AF65-F5344CB8AC3E}">
        <p14:creationId xmlns:p14="http://schemas.microsoft.com/office/powerpoint/2010/main" val="1920183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 group has mechanisms to influence its</a:t>
            </a:r>
            <a:r>
              <a:rPr lang="en-GB" baseline="0" dirty="0" smtClean="0"/>
              <a:t> strong stand and continuity as to keep it off from challenges, the legality to its stand and that is its protection. </a:t>
            </a:r>
            <a:r>
              <a:rPr lang="en-GB" dirty="0" smtClean="0"/>
              <a:t>nurses are trying to enact protection to themselves from violence in the workplace. Nurses not to wear combat boots to work. This is provided to be against their profession requirement provision.</a:t>
            </a:r>
          </a:p>
          <a:p>
            <a:endParaRPr lang="en-GB" dirty="0"/>
          </a:p>
        </p:txBody>
      </p:sp>
      <p:sp>
        <p:nvSpPr>
          <p:cNvPr id="4" name="Slide Number Placeholder 3"/>
          <p:cNvSpPr>
            <a:spLocks noGrp="1"/>
          </p:cNvSpPr>
          <p:nvPr>
            <p:ph type="sldNum" sz="quarter" idx="10"/>
          </p:nvPr>
        </p:nvSpPr>
        <p:spPr/>
        <p:txBody>
          <a:bodyPr/>
          <a:lstStyle/>
          <a:p>
            <a:fld id="{59960360-3ACB-4A42-AA9D-1CF80330E3E4}" type="slidenum">
              <a:rPr lang="en-GB" smtClean="0"/>
              <a:t>5</a:t>
            </a:fld>
            <a:endParaRPr lang="en-GB" dirty="0"/>
          </a:p>
        </p:txBody>
      </p:sp>
    </p:spTree>
    <p:extLst>
      <p:ext uri="{BB962C8B-B14F-4D97-AF65-F5344CB8AC3E}">
        <p14:creationId xmlns:p14="http://schemas.microsoft.com/office/powerpoint/2010/main" val="3520278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Challenges are inescapable</a:t>
            </a:r>
            <a:r>
              <a:rPr lang="en-GB" baseline="0" dirty="0" smtClean="0"/>
              <a:t> and the group faces challenges like any other emanating from its activities in the field professionalism and carrying out activities as depicted in this slide. They include; </a:t>
            </a:r>
            <a:r>
              <a:rPr lang="en-GB" dirty="0" smtClean="0"/>
              <a:t>Increased number of patients in need of  services and acuity. The ratio of the patient in need of care to nurse workers is high, New and inexperienced professional are getting dumped in the workplace. It is thus growing to be an older workforce,</a:t>
            </a:r>
            <a:r>
              <a:rPr lang="en-GB" baseline="0" dirty="0" smtClean="0"/>
              <a:t> </a:t>
            </a:r>
            <a:r>
              <a:rPr lang="en-GB" dirty="0" smtClean="0"/>
              <a:t>Professional inability to retain emergency nurses is a challenge because a considerate number of them is essential.</a:t>
            </a:r>
          </a:p>
        </p:txBody>
      </p:sp>
      <p:sp>
        <p:nvSpPr>
          <p:cNvPr id="4" name="Slide Number Placeholder 3"/>
          <p:cNvSpPr>
            <a:spLocks noGrp="1"/>
          </p:cNvSpPr>
          <p:nvPr>
            <p:ph type="sldNum" sz="quarter" idx="10"/>
          </p:nvPr>
        </p:nvSpPr>
        <p:spPr/>
        <p:txBody>
          <a:bodyPr/>
          <a:lstStyle/>
          <a:p>
            <a:fld id="{59960360-3ACB-4A42-AA9D-1CF80330E3E4}" type="slidenum">
              <a:rPr lang="en-GB" smtClean="0"/>
              <a:t>6</a:t>
            </a:fld>
            <a:endParaRPr lang="en-GB" dirty="0"/>
          </a:p>
        </p:txBody>
      </p:sp>
    </p:spTree>
    <p:extLst>
      <p:ext uri="{BB962C8B-B14F-4D97-AF65-F5344CB8AC3E}">
        <p14:creationId xmlns:p14="http://schemas.microsoft.com/office/powerpoint/2010/main" val="1347781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Challenges are inescapable</a:t>
            </a:r>
            <a:r>
              <a:rPr lang="en-GB" baseline="0" dirty="0" smtClean="0"/>
              <a:t> and the group faces challenges like any other emanating from its activities in the field professionalism and carrying out activities as depicted in this slide. They include; </a:t>
            </a:r>
            <a:r>
              <a:rPr lang="en-GB" dirty="0" smtClean="0"/>
              <a:t>Increased number of patients in need of  services and acuity. The ratio of the patient in need of care to nurse workers is high, New and inexperienced professional are getting dumped in the workplace. It is thus growing to be an older workforce,</a:t>
            </a:r>
            <a:r>
              <a:rPr lang="en-GB" baseline="0" dirty="0" smtClean="0"/>
              <a:t> </a:t>
            </a:r>
            <a:r>
              <a:rPr lang="en-GB" dirty="0" smtClean="0"/>
              <a:t>Professional inability to retain emergency nurses is a challenge because a considerate number of them is essential.</a:t>
            </a:r>
          </a:p>
        </p:txBody>
      </p:sp>
      <p:sp>
        <p:nvSpPr>
          <p:cNvPr id="4" name="Slide Number Placeholder 3"/>
          <p:cNvSpPr>
            <a:spLocks noGrp="1"/>
          </p:cNvSpPr>
          <p:nvPr>
            <p:ph type="sldNum" sz="quarter" idx="10"/>
          </p:nvPr>
        </p:nvSpPr>
        <p:spPr/>
        <p:txBody>
          <a:bodyPr/>
          <a:lstStyle/>
          <a:p>
            <a:fld id="{59960360-3ACB-4A42-AA9D-1CF80330E3E4}" type="slidenum">
              <a:rPr lang="en-GB" smtClean="0"/>
              <a:t>7</a:t>
            </a:fld>
            <a:endParaRPr lang="en-GB" dirty="0"/>
          </a:p>
        </p:txBody>
      </p:sp>
    </p:spTree>
    <p:extLst>
      <p:ext uri="{BB962C8B-B14F-4D97-AF65-F5344CB8AC3E}">
        <p14:creationId xmlns:p14="http://schemas.microsoft.com/office/powerpoint/2010/main" val="2017259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F6576AE-B530-4134-AB00-123C7A2EADF7}" type="datetimeFigureOut">
              <a:rPr lang="en-GB" smtClean="0"/>
              <a:t>20/02/2020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0693D4E-5488-4F70-B642-DE89FA2F68A7}" type="slidenum">
              <a:rPr lang="en-GB" smtClean="0"/>
              <a:t>‹#›</a:t>
            </a:fld>
            <a:endParaRPr lang="en-GB" dirty="0"/>
          </a:p>
        </p:txBody>
      </p:sp>
    </p:spTree>
    <p:extLst>
      <p:ext uri="{BB962C8B-B14F-4D97-AF65-F5344CB8AC3E}">
        <p14:creationId xmlns:p14="http://schemas.microsoft.com/office/powerpoint/2010/main" val="3847218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6576AE-B530-4134-AB00-123C7A2EADF7}" type="datetimeFigureOut">
              <a:rPr lang="en-GB" smtClean="0"/>
              <a:t>20/02/2020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0693D4E-5488-4F70-B642-DE89FA2F68A7}" type="slidenum">
              <a:rPr lang="en-GB" smtClean="0"/>
              <a:t>‹#›</a:t>
            </a:fld>
            <a:endParaRPr lang="en-GB" dirty="0"/>
          </a:p>
        </p:txBody>
      </p:sp>
    </p:spTree>
    <p:extLst>
      <p:ext uri="{BB962C8B-B14F-4D97-AF65-F5344CB8AC3E}">
        <p14:creationId xmlns:p14="http://schemas.microsoft.com/office/powerpoint/2010/main" val="2128955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6576AE-B530-4134-AB00-123C7A2EADF7}" type="datetimeFigureOut">
              <a:rPr lang="en-GB" smtClean="0"/>
              <a:t>20/02/2020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0693D4E-5488-4F70-B642-DE89FA2F68A7}" type="slidenum">
              <a:rPr lang="en-GB" smtClean="0"/>
              <a:t>‹#›</a:t>
            </a:fld>
            <a:endParaRPr lang="en-GB" dirty="0"/>
          </a:p>
        </p:txBody>
      </p:sp>
    </p:spTree>
    <p:extLst>
      <p:ext uri="{BB962C8B-B14F-4D97-AF65-F5344CB8AC3E}">
        <p14:creationId xmlns:p14="http://schemas.microsoft.com/office/powerpoint/2010/main" val="3831560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F6576AE-B530-4134-AB00-123C7A2EADF7}" type="datetimeFigureOut">
              <a:rPr lang="en-GB" smtClean="0"/>
              <a:t>20/02/2020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0693D4E-5488-4F70-B642-DE89FA2F68A7}" type="slidenum">
              <a:rPr lang="en-GB" smtClean="0"/>
              <a:t>‹#›</a:t>
            </a:fld>
            <a:endParaRPr lang="en-GB" dirty="0"/>
          </a:p>
        </p:txBody>
      </p:sp>
    </p:spTree>
    <p:extLst>
      <p:ext uri="{BB962C8B-B14F-4D97-AF65-F5344CB8AC3E}">
        <p14:creationId xmlns:p14="http://schemas.microsoft.com/office/powerpoint/2010/main" val="4124864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F6576AE-B530-4134-AB00-123C7A2EADF7}" type="datetimeFigureOut">
              <a:rPr lang="en-GB" smtClean="0"/>
              <a:t>20/02/2020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E0693D4E-5488-4F70-B642-DE89FA2F68A7}" type="slidenum">
              <a:rPr lang="en-GB" smtClean="0"/>
              <a:t>‹#›</a:t>
            </a:fld>
            <a:endParaRPr lang="en-GB" dirty="0"/>
          </a:p>
        </p:txBody>
      </p:sp>
    </p:spTree>
    <p:extLst>
      <p:ext uri="{BB962C8B-B14F-4D97-AF65-F5344CB8AC3E}">
        <p14:creationId xmlns:p14="http://schemas.microsoft.com/office/powerpoint/2010/main" val="1332613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F6576AE-B530-4134-AB00-123C7A2EADF7}" type="datetimeFigureOut">
              <a:rPr lang="en-GB" smtClean="0"/>
              <a:t>20/02/2020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E0693D4E-5488-4F70-B642-DE89FA2F68A7}" type="slidenum">
              <a:rPr lang="en-GB" smtClean="0"/>
              <a:t>‹#›</a:t>
            </a:fld>
            <a:endParaRPr lang="en-GB" dirty="0"/>
          </a:p>
        </p:txBody>
      </p:sp>
    </p:spTree>
    <p:extLst>
      <p:ext uri="{BB962C8B-B14F-4D97-AF65-F5344CB8AC3E}">
        <p14:creationId xmlns:p14="http://schemas.microsoft.com/office/powerpoint/2010/main" val="690705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6576AE-B530-4134-AB00-123C7A2EADF7}" type="datetimeFigureOut">
              <a:rPr lang="en-GB" smtClean="0"/>
              <a:t>20/02/2020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E0693D4E-5488-4F70-B642-DE89FA2F68A7}" type="slidenum">
              <a:rPr lang="en-GB" smtClean="0"/>
              <a:t>‹#›</a:t>
            </a:fld>
            <a:endParaRPr lang="en-GB" dirty="0"/>
          </a:p>
        </p:txBody>
      </p:sp>
    </p:spTree>
    <p:extLst>
      <p:ext uri="{BB962C8B-B14F-4D97-AF65-F5344CB8AC3E}">
        <p14:creationId xmlns:p14="http://schemas.microsoft.com/office/powerpoint/2010/main" val="2641194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6576AE-B530-4134-AB00-123C7A2EADF7}" type="datetimeFigureOut">
              <a:rPr lang="en-GB" smtClean="0"/>
              <a:t>20/02/2020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0693D4E-5488-4F70-B642-DE89FA2F68A7}" type="slidenum">
              <a:rPr lang="en-GB" smtClean="0"/>
              <a:t>‹#›</a:t>
            </a:fld>
            <a:endParaRPr lang="en-GB" dirty="0"/>
          </a:p>
        </p:txBody>
      </p:sp>
    </p:spTree>
    <p:extLst>
      <p:ext uri="{BB962C8B-B14F-4D97-AF65-F5344CB8AC3E}">
        <p14:creationId xmlns:p14="http://schemas.microsoft.com/office/powerpoint/2010/main" val="1272790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6576AE-B530-4134-AB00-123C7A2EADF7}" type="datetimeFigureOut">
              <a:rPr lang="en-GB" smtClean="0"/>
              <a:t>20/02/2020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0693D4E-5488-4F70-B642-DE89FA2F68A7}" type="slidenum">
              <a:rPr lang="en-GB" smtClean="0"/>
              <a:t>‹#›</a:t>
            </a:fld>
            <a:endParaRPr lang="en-GB" dirty="0"/>
          </a:p>
        </p:txBody>
      </p:sp>
    </p:spTree>
    <p:extLst>
      <p:ext uri="{BB962C8B-B14F-4D97-AF65-F5344CB8AC3E}">
        <p14:creationId xmlns:p14="http://schemas.microsoft.com/office/powerpoint/2010/main" val="3960632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6576AE-B530-4134-AB00-123C7A2EADF7}" type="datetimeFigureOut">
              <a:rPr lang="en-GB" smtClean="0"/>
              <a:t>20/02/2020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0693D4E-5488-4F70-B642-DE89FA2F68A7}" type="slidenum">
              <a:rPr lang="en-GB" smtClean="0"/>
              <a:t>‹#›</a:t>
            </a:fld>
            <a:endParaRPr lang="en-GB" dirty="0"/>
          </a:p>
        </p:txBody>
      </p:sp>
    </p:spTree>
    <p:extLst>
      <p:ext uri="{BB962C8B-B14F-4D97-AF65-F5344CB8AC3E}">
        <p14:creationId xmlns:p14="http://schemas.microsoft.com/office/powerpoint/2010/main" val="3094467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6576AE-B530-4134-AB00-123C7A2EADF7}" type="datetimeFigureOut">
              <a:rPr lang="en-GB" smtClean="0"/>
              <a:t>20/02/2020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0693D4E-5488-4F70-B642-DE89FA2F68A7}" type="slidenum">
              <a:rPr lang="en-GB" smtClean="0"/>
              <a:t>‹#›</a:t>
            </a:fld>
            <a:endParaRPr lang="en-GB"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772054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6576AE-B530-4134-AB00-123C7A2EADF7}" type="datetimeFigureOut">
              <a:rPr lang="en-GB" smtClean="0"/>
              <a:t>20/02/2020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0693D4E-5488-4F70-B642-DE89FA2F68A7}" type="slidenum">
              <a:rPr lang="en-GB" smtClean="0"/>
              <a:t>‹#›</a:t>
            </a:fld>
            <a:endParaRPr lang="en-GB" dirty="0"/>
          </a:p>
        </p:txBody>
      </p:sp>
    </p:spTree>
    <p:extLst>
      <p:ext uri="{BB962C8B-B14F-4D97-AF65-F5344CB8AC3E}">
        <p14:creationId xmlns:p14="http://schemas.microsoft.com/office/powerpoint/2010/main" val="28106827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6576AE-B530-4134-AB00-123C7A2EADF7}" type="datetimeFigureOut">
              <a:rPr lang="en-GB" smtClean="0"/>
              <a:t>20/02/2020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0693D4E-5488-4F70-B642-DE89FA2F68A7}" type="slidenum">
              <a:rPr lang="en-GB" smtClean="0"/>
              <a:t>‹#›</a:t>
            </a:fld>
            <a:endParaRPr lang="en-GB"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557523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6576AE-B530-4134-AB00-123C7A2EADF7}" type="datetimeFigureOut">
              <a:rPr lang="en-GB" smtClean="0"/>
              <a:t>20/02/2020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0693D4E-5488-4F70-B642-DE89FA2F68A7}" type="slidenum">
              <a:rPr lang="en-GB" smtClean="0"/>
              <a:t>‹#›</a:t>
            </a:fld>
            <a:endParaRPr lang="en-GB" dirty="0"/>
          </a:p>
        </p:txBody>
      </p:sp>
    </p:spTree>
    <p:extLst>
      <p:ext uri="{BB962C8B-B14F-4D97-AF65-F5344CB8AC3E}">
        <p14:creationId xmlns:p14="http://schemas.microsoft.com/office/powerpoint/2010/main" val="40799493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6576AE-B530-4134-AB00-123C7A2EADF7}" type="datetimeFigureOut">
              <a:rPr lang="en-GB" smtClean="0"/>
              <a:t>20/02/2020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0693D4E-5488-4F70-B642-DE89FA2F68A7}" type="slidenum">
              <a:rPr lang="en-GB" smtClean="0"/>
              <a:t>‹#›</a:t>
            </a:fld>
            <a:endParaRPr lang="en-GB" dirty="0"/>
          </a:p>
        </p:txBody>
      </p:sp>
    </p:spTree>
    <p:extLst>
      <p:ext uri="{BB962C8B-B14F-4D97-AF65-F5344CB8AC3E}">
        <p14:creationId xmlns:p14="http://schemas.microsoft.com/office/powerpoint/2010/main" val="26355221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6576AE-B530-4134-AB00-123C7A2EADF7}" type="datetimeFigureOut">
              <a:rPr lang="en-GB" smtClean="0"/>
              <a:t>20/02/2020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0693D4E-5488-4F70-B642-DE89FA2F68A7}" type="slidenum">
              <a:rPr lang="en-GB" smtClean="0"/>
              <a:t>‹#›</a:t>
            </a:fld>
            <a:endParaRPr lang="en-GB" dirty="0"/>
          </a:p>
        </p:txBody>
      </p:sp>
    </p:spTree>
    <p:extLst>
      <p:ext uri="{BB962C8B-B14F-4D97-AF65-F5344CB8AC3E}">
        <p14:creationId xmlns:p14="http://schemas.microsoft.com/office/powerpoint/2010/main" val="384257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F6576AE-B530-4134-AB00-123C7A2EADF7}" type="datetimeFigureOut">
              <a:rPr lang="en-GB" smtClean="0"/>
              <a:t>20/02/2020</a:t>
            </a:fld>
            <a:endParaRPr lang="en-GB"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E0693D4E-5488-4F70-B642-DE89FA2F68A7}" type="slidenum">
              <a:rPr lang="en-GB" smtClean="0"/>
              <a:t>‹#›</a:t>
            </a:fld>
            <a:endParaRPr lang="en-GB" dirty="0"/>
          </a:p>
        </p:txBody>
      </p:sp>
    </p:spTree>
    <p:extLst>
      <p:ext uri="{BB962C8B-B14F-4D97-AF65-F5344CB8AC3E}">
        <p14:creationId xmlns:p14="http://schemas.microsoft.com/office/powerpoint/2010/main" val="328831891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doi.org/10.7748/en.23.8.9.s10"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130595" y="1556792"/>
            <a:ext cx="5826719" cy="2494044"/>
          </a:xfrm>
        </p:spPr>
        <p:txBody>
          <a:bodyPr/>
          <a:lstStyle/>
          <a:p>
            <a:r>
              <a:rPr lang="en-GB" dirty="0" smtClean="0">
                <a:latin typeface="Arial" pitchFamily="34" charset="0"/>
                <a:cs typeface="Arial" pitchFamily="34" charset="0"/>
              </a:rPr>
              <a:t>EMERGENCY NURSES Association</a:t>
            </a:r>
            <a:endParaRPr lang="en-GB" dirty="0">
              <a:latin typeface="Arial" pitchFamily="34" charset="0"/>
              <a:cs typeface="Arial" pitchFamily="34" charset="0"/>
            </a:endParaRPr>
          </a:p>
        </p:txBody>
      </p:sp>
      <p:sp>
        <p:nvSpPr>
          <p:cNvPr id="7" name="Subtitle 6"/>
          <p:cNvSpPr>
            <a:spLocks noGrp="1"/>
          </p:cNvSpPr>
          <p:nvPr>
            <p:ph type="subTitle" idx="1"/>
          </p:nvPr>
        </p:nvSpPr>
        <p:spPr/>
        <p:txBody>
          <a:bodyPr>
            <a:normAutofit fontScale="77500" lnSpcReduction="20000"/>
          </a:bodyPr>
          <a:lstStyle/>
          <a:p>
            <a:r>
              <a:rPr lang="en-GB" sz="4400" dirty="0" smtClean="0">
                <a:latin typeface="Arial" panose="020B0604020202020204" pitchFamily="34" charset="0"/>
                <a:cs typeface="Arial" panose="020B0604020202020204" pitchFamily="34" charset="0"/>
              </a:rPr>
              <a:t>Student’s Name</a:t>
            </a:r>
          </a:p>
          <a:p>
            <a:r>
              <a:rPr lang="en-GB" sz="4400" dirty="0" smtClean="0">
                <a:latin typeface="Arial" panose="020B0604020202020204" pitchFamily="34" charset="0"/>
                <a:cs typeface="Arial" panose="020B0604020202020204" pitchFamily="34" charset="0"/>
              </a:rPr>
              <a:t>Institutional Affiliation</a:t>
            </a:r>
          </a:p>
          <a:p>
            <a:endParaRPr lang="en-GB" sz="4400" dirty="0"/>
          </a:p>
          <a:p>
            <a:endParaRPr lang="en-GB" sz="4400" dirty="0" smtClean="0"/>
          </a:p>
        </p:txBody>
      </p:sp>
    </p:spTree>
    <p:extLst>
      <p:ext uri="{BB962C8B-B14F-4D97-AF65-F5344CB8AC3E}">
        <p14:creationId xmlns:p14="http://schemas.microsoft.com/office/powerpoint/2010/main" val="1514166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9044" y="548680"/>
            <a:ext cx="6347713" cy="1320800"/>
          </a:xfrm>
        </p:spPr>
        <p:txBody>
          <a:bodyPr>
            <a:normAutofit/>
          </a:bodyPr>
          <a:lstStyle/>
          <a:p>
            <a:r>
              <a:rPr lang="en-GB" dirty="0" smtClean="0">
                <a:latin typeface="Times New Roman" panose="02020603050405020304" pitchFamily="18" charset="0"/>
                <a:cs typeface="Times New Roman" panose="02020603050405020304" pitchFamily="18" charset="0"/>
              </a:rPr>
              <a:t>Group pushing agenda formation mechanism</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dirty="0" smtClean="0">
                <a:latin typeface="Times New Roman" panose="02020603050405020304" pitchFamily="18" charset="0"/>
                <a:cs typeface="Times New Roman" panose="02020603050405020304" pitchFamily="18" charset="0"/>
              </a:rPr>
              <a:t>It was formed following a problem that was resulting from numerous changes in the emergency healthcare patience provision system in United States.</a:t>
            </a:r>
          </a:p>
          <a:p>
            <a:r>
              <a:rPr lang="en-GB" dirty="0" smtClean="0">
                <a:latin typeface="Times New Roman" panose="02020603050405020304" pitchFamily="18" charset="0"/>
                <a:cs typeface="Times New Roman" panose="02020603050405020304" pitchFamily="18" charset="0"/>
              </a:rPr>
              <a:t>The problem resulting from numerous changes had led to the possibility of customer relationship breakdown in the healthcare system.</a:t>
            </a:r>
          </a:p>
          <a:p>
            <a:r>
              <a:rPr lang="en-GB" dirty="0" smtClean="0">
                <a:latin typeface="Times New Roman" panose="02020603050405020304" pitchFamily="18" charset="0"/>
                <a:cs typeface="Times New Roman" panose="02020603050405020304" pitchFamily="18" charset="0"/>
              </a:rPr>
              <a:t>The emergency department in the healthcare had expanded to be inclusive of customers as patients and interactive people.</a:t>
            </a:r>
          </a:p>
          <a:p>
            <a:r>
              <a:rPr lang="en-GB" dirty="0" smtClean="0">
                <a:latin typeface="Times New Roman" panose="02020603050405020304" pitchFamily="18" charset="0"/>
                <a:cs typeface="Times New Roman" panose="02020603050405020304" pitchFamily="18" charset="0"/>
              </a:rPr>
              <a:t>The emergency nurses healthcare had expanded to be nationally recognized for interdisciplinary emergency nurses and hence had to be </a:t>
            </a:r>
            <a:r>
              <a:rPr lang="en-GB" dirty="0" smtClean="0">
                <a:latin typeface="Times New Roman" panose="02020603050405020304" pitchFamily="18" charset="0"/>
                <a:cs typeface="Times New Roman" panose="02020603050405020304" pitchFamily="18" charset="0"/>
              </a:rPr>
              <a:t>organized (</a:t>
            </a:r>
            <a:r>
              <a:rPr lang="en-US" dirty="0" err="1" smtClean="0">
                <a:latin typeface="Times New Roman" panose="02020603050405020304" pitchFamily="18" charset="0"/>
                <a:cs typeface="Times New Roman" panose="02020603050405020304" pitchFamily="18" charset="0"/>
              </a:rPr>
              <a:t>Hunsaker</a:t>
            </a:r>
            <a:r>
              <a:rPr lang="en-US" dirty="0" smtClean="0">
                <a:latin typeface="Times New Roman" panose="02020603050405020304" pitchFamily="18" charset="0"/>
                <a:cs typeface="Times New Roman" panose="02020603050405020304" pitchFamily="18" charset="0"/>
              </a:rPr>
              <a:t>, Chen, </a:t>
            </a:r>
            <a:r>
              <a:rPr lang="en-US" dirty="0" err="1">
                <a:latin typeface="Times New Roman" panose="02020603050405020304" pitchFamily="18" charset="0"/>
                <a:cs typeface="Times New Roman" panose="02020603050405020304" pitchFamily="18" charset="0"/>
              </a:rPr>
              <a:t>Maughan</a:t>
            </a:r>
            <a:r>
              <a:rPr lang="en-US" dirty="0" smtClean="0">
                <a:latin typeface="Times New Roman" panose="02020603050405020304" pitchFamily="18" charset="0"/>
                <a:cs typeface="Times New Roman" panose="02020603050405020304" pitchFamily="18" charset="0"/>
              </a:rPr>
              <a:t>, &amp; </a:t>
            </a:r>
            <a:r>
              <a:rPr lang="en-US" dirty="0" err="1">
                <a:latin typeface="Times New Roman" panose="02020603050405020304" pitchFamily="18" charset="0"/>
                <a:cs typeface="Times New Roman" panose="02020603050405020304" pitchFamily="18" charset="0"/>
              </a:rPr>
              <a:t>Heaston</a:t>
            </a:r>
            <a:r>
              <a:rPr lang="en-US" dirty="0" smtClean="0">
                <a:latin typeface="Times New Roman" panose="02020603050405020304" pitchFamily="18" charset="0"/>
                <a:cs typeface="Times New Roman" panose="02020603050405020304" pitchFamily="18" charset="0"/>
              </a:rPr>
              <a:t>, 2015</a:t>
            </a:r>
            <a:r>
              <a:rPr lang="en-GB" dirty="0" smtClean="0">
                <a:latin typeface="Times New Roman" panose="02020603050405020304" pitchFamily="18" charset="0"/>
                <a:cs typeface="Times New Roman" panose="02020603050405020304" pitchFamily="18" charset="0"/>
              </a:rPr>
              <a:t>).</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84351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latin typeface="Times New Roman" panose="02020603050405020304" pitchFamily="18" charset="0"/>
                <a:cs typeface="Times New Roman" panose="02020603050405020304" pitchFamily="18" charset="0"/>
              </a:rPr>
              <a:t>Group’s position statement</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dirty="0" smtClean="0">
                <a:latin typeface="Times New Roman" panose="02020603050405020304" pitchFamily="18" charset="0"/>
                <a:cs typeface="Times New Roman" panose="02020603050405020304" pitchFamily="18" charset="0"/>
              </a:rPr>
              <a:t>The Organization of Emergency of Nurses Association department consist of patients, family and any other in the healthcare and nursing.</a:t>
            </a:r>
          </a:p>
          <a:p>
            <a:r>
              <a:rPr lang="en-GB" dirty="0" smtClean="0">
                <a:latin typeface="Times New Roman" panose="02020603050405020304" pitchFamily="18" charset="0"/>
                <a:cs typeface="Times New Roman" panose="02020603050405020304" pitchFamily="18" charset="0"/>
              </a:rPr>
              <a:t>Respect is in both nursing  and care department and should be accorded to patients and customers.</a:t>
            </a:r>
          </a:p>
          <a:p>
            <a:r>
              <a:rPr lang="en-GB" dirty="0" smtClean="0">
                <a:latin typeface="Times New Roman" panose="02020603050405020304" pitchFamily="18" charset="0"/>
                <a:cs typeface="Times New Roman" panose="02020603050405020304" pitchFamily="18" charset="0"/>
              </a:rPr>
              <a:t>Interactive activities and nurses actions efforts meet customers needs and dignity. It is developing effective services for quality outcome measurement and patient satisfaction.</a:t>
            </a:r>
          </a:p>
          <a:p>
            <a:r>
              <a:rPr lang="en-GB" dirty="0" smtClean="0">
                <a:latin typeface="Times New Roman" panose="02020603050405020304" pitchFamily="18" charset="0"/>
                <a:cs typeface="Times New Roman" panose="02020603050405020304" pitchFamily="18" charset="0"/>
              </a:rPr>
              <a:t>The system has tools for quality service measurement. Internal and external customers lead to effective quality services.</a:t>
            </a:r>
          </a:p>
          <a:p>
            <a:pPr marL="137160" indent="0">
              <a:buNone/>
            </a:pPr>
            <a:endParaRPr lang="en-GB"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27450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anose="02020603050405020304" pitchFamily="18" charset="0"/>
                <a:cs typeface="Times New Roman" panose="02020603050405020304" pitchFamily="18" charset="0"/>
              </a:rPr>
              <a:t>The Group’s expenditure</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GB" dirty="0" smtClean="0">
                <a:latin typeface="Times New Roman" panose="02020603050405020304" pitchFamily="18" charset="0"/>
                <a:cs typeface="Times New Roman" panose="02020603050405020304" pitchFamily="18" charset="0"/>
              </a:rPr>
              <a:t>The group gets an increased amounts of funds to both emergency nurses and the patients departments.</a:t>
            </a:r>
          </a:p>
          <a:p>
            <a:r>
              <a:rPr lang="en-GB" dirty="0" smtClean="0">
                <a:latin typeface="Times New Roman" panose="02020603050405020304" pitchFamily="18" charset="0"/>
                <a:cs typeface="Times New Roman" panose="02020603050405020304" pitchFamily="18" charset="0"/>
              </a:rPr>
              <a:t>The bill provided funds many programs like research, professional education, children’s medical emergent services and the centre for controlling poison..</a:t>
            </a:r>
          </a:p>
          <a:p>
            <a:r>
              <a:rPr lang="en-GB" dirty="0" smtClean="0">
                <a:latin typeface="Times New Roman" panose="02020603050405020304" pitchFamily="18" charset="0"/>
                <a:cs typeface="Times New Roman" panose="02020603050405020304" pitchFamily="18" charset="0"/>
              </a:rPr>
              <a:t>Fiscal omnibus expenditure is done yearly and funds all </a:t>
            </a:r>
            <a:r>
              <a:rPr lang="en-GB" dirty="0" err="1" smtClean="0">
                <a:latin typeface="Times New Roman" panose="02020603050405020304" pitchFamily="18" charset="0"/>
                <a:cs typeface="Times New Roman" panose="02020603050405020304" pitchFamily="18" charset="0"/>
              </a:rPr>
              <a:t>non mandatory</a:t>
            </a:r>
            <a:r>
              <a:rPr lang="en-GB" dirty="0" smtClean="0">
                <a:latin typeface="Times New Roman" panose="02020603050405020304" pitchFamily="18" charset="0"/>
                <a:cs typeface="Times New Roman" panose="02020603050405020304" pitchFamily="18" charset="0"/>
              </a:rPr>
              <a:t> federal programs. Many sharp cut years in the federal support led to the increment in funding.</a:t>
            </a:r>
          </a:p>
          <a:p>
            <a:r>
              <a:rPr lang="en-GB" dirty="0" smtClean="0">
                <a:latin typeface="Times New Roman" panose="02020603050405020304" pitchFamily="18" charset="0"/>
                <a:cs typeface="Times New Roman" panose="02020603050405020304" pitchFamily="18" charset="0"/>
              </a:rPr>
              <a:t>Funds are released to several institute programs like the national institute for health, the national institute of nursing research, the children’s emergency medical services, poison control centres and the rural </a:t>
            </a:r>
            <a:r>
              <a:rPr lang="en-GB" dirty="0" smtClean="0">
                <a:latin typeface="Times New Roman" panose="02020603050405020304" pitchFamily="18" charset="0"/>
                <a:cs typeface="Times New Roman" panose="02020603050405020304" pitchFamily="18" charset="0"/>
              </a:rPr>
              <a:t>communities (</a:t>
            </a:r>
            <a:r>
              <a:rPr lang="en-US" dirty="0" err="1" smtClean="0">
                <a:latin typeface="Times New Roman" panose="02020603050405020304" pitchFamily="18" charset="0"/>
                <a:cs typeface="Times New Roman" panose="02020603050405020304" pitchFamily="18" charset="0"/>
              </a:rPr>
              <a:t>Gausche</a:t>
            </a:r>
            <a:r>
              <a:rPr lang="en-US" dirty="0" smtClean="0">
                <a:latin typeface="Times New Roman" panose="02020603050405020304" pitchFamily="18" charset="0"/>
                <a:cs typeface="Times New Roman" panose="02020603050405020304" pitchFamily="18" charset="0"/>
              </a:rPr>
              <a:t>, Ely, </a:t>
            </a:r>
            <a:r>
              <a:rPr lang="en-US" dirty="0" err="1" smtClean="0">
                <a:latin typeface="Times New Roman" panose="02020603050405020304" pitchFamily="18" charset="0"/>
                <a:cs typeface="Times New Roman" panose="02020603050405020304" pitchFamily="18" charset="0"/>
              </a:rPr>
              <a:t>Schmuhl</a:t>
            </a:r>
            <a:r>
              <a:rPr lang="en-US" dirty="0" smtClean="0">
                <a:latin typeface="Times New Roman" panose="02020603050405020304" pitchFamily="18" charset="0"/>
                <a:cs typeface="Times New Roman" panose="02020603050405020304" pitchFamily="18" charset="0"/>
              </a:rPr>
              <a:t>, Telford, </a:t>
            </a:r>
            <a:r>
              <a:rPr lang="en-US" dirty="0" err="1" smtClean="0">
                <a:latin typeface="Times New Roman" panose="02020603050405020304" pitchFamily="18" charset="0"/>
                <a:cs typeface="Times New Roman" panose="02020603050405020304" pitchFamily="18" charset="0"/>
              </a:rPr>
              <a:t>Remick</a:t>
            </a:r>
            <a:r>
              <a:rPr lang="en-US" dirty="0" smtClean="0">
                <a:latin typeface="Times New Roman" panose="02020603050405020304" pitchFamily="18" charset="0"/>
                <a:cs typeface="Times New Roman" panose="02020603050405020304" pitchFamily="18" charset="0"/>
              </a:rPr>
              <a:t>, Edgerton, </a:t>
            </a:r>
            <a:r>
              <a:rPr lang="en-US" dirty="0">
                <a:latin typeface="Times New Roman" panose="02020603050405020304" pitchFamily="18" charset="0"/>
                <a:cs typeface="Times New Roman" panose="02020603050405020304" pitchFamily="18" charset="0"/>
              </a:rPr>
              <a:t>&amp; Olson</a:t>
            </a:r>
            <a:r>
              <a:rPr lang="en-US" dirty="0" smtClean="0">
                <a:latin typeface="Times New Roman" panose="02020603050405020304" pitchFamily="18" charset="0"/>
                <a:cs typeface="Times New Roman" panose="02020603050405020304" pitchFamily="18" charset="0"/>
              </a:rPr>
              <a:t>, 2015</a:t>
            </a:r>
            <a:r>
              <a:rPr lang="en-GB" dirty="0" smtClean="0">
                <a:latin typeface="Times New Roman" panose="02020603050405020304" pitchFamily="18" charset="0"/>
                <a:cs typeface="Times New Roman" panose="02020603050405020304" pitchFamily="18" charset="0"/>
              </a:rPr>
              <a:t>).</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80025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anose="02020603050405020304" pitchFamily="18" charset="0"/>
                <a:cs typeface="Times New Roman" panose="02020603050405020304" pitchFamily="18" charset="0"/>
              </a:rPr>
              <a:t>The Lobbying Efforts</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GB" dirty="0" smtClean="0">
                <a:latin typeface="Times New Roman" panose="02020603050405020304" pitchFamily="18" charset="0"/>
                <a:cs typeface="Times New Roman" panose="02020603050405020304" pitchFamily="18" charset="0"/>
              </a:rPr>
              <a:t>The nurses are trying to enact protection to themselves from </a:t>
            </a:r>
            <a:r>
              <a:rPr lang="en-GB" sz="2000" dirty="0" smtClean="0">
                <a:latin typeface="Times New Roman" panose="02020603050405020304" pitchFamily="18" charset="0"/>
                <a:cs typeface="Times New Roman" panose="02020603050405020304" pitchFamily="18" charset="0"/>
              </a:rPr>
              <a:t>violence</a:t>
            </a:r>
            <a:r>
              <a:rPr lang="en-GB" dirty="0" smtClean="0">
                <a:latin typeface="Times New Roman" panose="02020603050405020304" pitchFamily="18" charset="0"/>
                <a:cs typeface="Times New Roman" panose="02020603050405020304" pitchFamily="18" charset="0"/>
              </a:rPr>
              <a:t> in the workplace.</a:t>
            </a:r>
          </a:p>
          <a:p>
            <a:r>
              <a:rPr lang="en-GB" dirty="0" smtClean="0">
                <a:latin typeface="Times New Roman" panose="02020603050405020304" pitchFamily="18" charset="0"/>
                <a:cs typeface="Times New Roman" panose="02020603050405020304" pitchFamily="18" charset="0"/>
              </a:rPr>
              <a:t>They are enacting a law campaign to curb workers assault in the department by making the public aware.</a:t>
            </a:r>
          </a:p>
          <a:p>
            <a:r>
              <a:rPr lang="en-GB" dirty="0" smtClean="0">
                <a:latin typeface="Times New Roman" panose="02020603050405020304" pitchFamily="18" charset="0"/>
                <a:cs typeface="Times New Roman" panose="02020603050405020304" pitchFamily="18" charset="0"/>
              </a:rPr>
              <a:t>Nurses not to wear combat boots to work. This is provided to be against their profession requirement provision.</a:t>
            </a:r>
          </a:p>
          <a:p>
            <a:r>
              <a:rPr lang="en-GB" dirty="0" smtClean="0">
                <a:latin typeface="Times New Roman" panose="02020603050405020304" pitchFamily="18" charset="0"/>
                <a:cs typeface="Times New Roman" panose="02020603050405020304" pitchFamily="18" charset="0"/>
              </a:rPr>
              <a:t>Expenditure salary release as salaries through associations as a motivation factor to nurses.</a:t>
            </a:r>
          </a:p>
          <a:p>
            <a:pPr marL="137160" indent="0">
              <a:buNone/>
            </a:pP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24997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anose="02020603050405020304" pitchFamily="18" charset="0"/>
                <a:cs typeface="Times New Roman" panose="02020603050405020304" pitchFamily="18" charset="0"/>
              </a:rPr>
              <a:t>Challenges in the profession</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dirty="0" smtClean="0">
                <a:latin typeface="Times New Roman" panose="02020603050405020304" pitchFamily="18" charset="0"/>
                <a:cs typeface="Times New Roman" panose="02020603050405020304" pitchFamily="18" charset="0"/>
              </a:rPr>
              <a:t>Increased number of patients in need of  services and acuity. The ratio of the patient in need of care to nurse workers is high.</a:t>
            </a:r>
          </a:p>
          <a:p>
            <a:r>
              <a:rPr lang="en-GB" dirty="0" smtClean="0">
                <a:latin typeface="Times New Roman" panose="02020603050405020304" pitchFamily="18" charset="0"/>
                <a:cs typeface="Times New Roman" panose="02020603050405020304" pitchFamily="18" charset="0"/>
              </a:rPr>
              <a:t>New and inexperienced professional are getting dumped in the workplace. It is thus growing to be an older </a:t>
            </a:r>
            <a:r>
              <a:rPr lang="en-GB" dirty="0" smtClean="0">
                <a:latin typeface="Times New Roman" panose="02020603050405020304" pitchFamily="18" charset="0"/>
                <a:cs typeface="Times New Roman" panose="02020603050405020304" pitchFamily="18" charset="0"/>
              </a:rPr>
              <a:t>workforce (</a:t>
            </a:r>
            <a:r>
              <a:rPr lang="en-US" dirty="0" smtClean="0">
                <a:latin typeface="Times New Roman" panose="02020603050405020304" pitchFamily="18" charset="0"/>
                <a:cs typeface="Times New Roman" panose="02020603050405020304" pitchFamily="18" charset="0"/>
              </a:rPr>
              <a:t>Johansen &amp; Cadmus, 2016</a:t>
            </a:r>
            <a:r>
              <a:rPr lang="en-GB" dirty="0" smtClean="0">
                <a:latin typeface="Times New Roman" panose="02020603050405020304" pitchFamily="18" charset="0"/>
                <a:cs typeface="Times New Roman" panose="02020603050405020304" pitchFamily="18" charset="0"/>
              </a:rPr>
              <a:t>).</a:t>
            </a:r>
            <a:endParaRPr lang="en-GB" dirty="0" smtClean="0">
              <a:latin typeface="Times New Roman" panose="02020603050405020304" pitchFamily="18" charset="0"/>
              <a:cs typeface="Times New Roman" panose="02020603050405020304" pitchFamily="18" charset="0"/>
            </a:endParaRPr>
          </a:p>
          <a:p>
            <a:r>
              <a:rPr lang="en-GB" dirty="0" smtClean="0">
                <a:latin typeface="Times New Roman" panose="02020603050405020304" pitchFamily="18" charset="0"/>
                <a:cs typeface="Times New Roman" panose="02020603050405020304" pitchFamily="18" charset="0"/>
              </a:rPr>
              <a:t>Nurses are overworking as a result of the patient acuity and the patient care high ratio thus are delivering episodic care services.</a:t>
            </a:r>
          </a:p>
          <a:p>
            <a:r>
              <a:rPr lang="en-GB" dirty="0" smtClean="0">
                <a:latin typeface="Times New Roman" panose="02020603050405020304" pitchFamily="18" charset="0"/>
                <a:cs typeface="Times New Roman" panose="02020603050405020304" pitchFamily="18" charset="0"/>
              </a:rPr>
              <a:t>Professional inability to retain emergency nurses is a challenge because a considerate number of them is essential.</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26785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latin typeface="Times New Roman" panose="02020603050405020304" pitchFamily="18" charset="0"/>
                <a:cs typeface="Times New Roman" panose="02020603050405020304" pitchFamily="18" charset="0"/>
              </a:rPr>
              <a:t>Reference</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r>
              <a:rPr lang="en-US" dirty="0" err="1" smtClean="0"/>
              <a:t>Gausche</a:t>
            </a:r>
            <a:r>
              <a:rPr lang="en-US" dirty="0" smtClean="0"/>
              <a:t>-Hill</a:t>
            </a:r>
            <a:r>
              <a:rPr lang="en-US" dirty="0"/>
              <a:t>, M., Ely, M., </a:t>
            </a:r>
            <a:r>
              <a:rPr lang="en-US" dirty="0" err="1"/>
              <a:t>Schmuhl</a:t>
            </a:r>
            <a:r>
              <a:rPr lang="en-US" dirty="0"/>
              <a:t>, P., Telford, R., </a:t>
            </a:r>
            <a:r>
              <a:rPr lang="en-US" dirty="0" err="1"/>
              <a:t>Remick</a:t>
            </a:r>
            <a:r>
              <a:rPr lang="en-US" dirty="0"/>
              <a:t>, K. E., Edgerton, E. A., &amp; Olson, L. M. (2015). A national assessment of pediatric readiness of emergency departments. </a:t>
            </a:r>
            <a:r>
              <a:rPr lang="en-US" i="1" dirty="0"/>
              <a:t>JAMA </a:t>
            </a:r>
            <a:r>
              <a:rPr lang="en-US" i="1" dirty="0" smtClean="0"/>
              <a:t>pediatrics</a:t>
            </a:r>
            <a:r>
              <a:rPr lang="en-US" dirty="0" smtClean="0"/>
              <a:t>.</a:t>
            </a:r>
          </a:p>
          <a:p>
            <a:r>
              <a:rPr lang="en-US" dirty="0" err="1"/>
              <a:t>Hunsaker</a:t>
            </a:r>
            <a:r>
              <a:rPr lang="en-US" dirty="0"/>
              <a:t>, S., Chen, H. C., </a:t>
            </a:r>
            <a:r>
              <a:rPr lang="en-US" dirty="0" err="1"/>
              <a:t>Maughan</a:t>
            </a:r>
            <a:r>
              <a:rPr lang="en-US" dirty="0"/>
              <a:t>, D., &amp; </a:t>
            </a:r>
            <a:r>
              <a:rPr lang="en-US" dirty="0" err="1"/>
              <a:t>Heaston</a:t>
            </a:r>
            <a:r>
              <a:rPr lang="en-US" dirty="0"/>
              <a:t>, S. (2015). Factors that influence the development of compassion fatigue, burnout, and compassion satisfaction in emergency department nurses. </a:t>
            </a:r>
            <a:r>
              <a:rPr lang="en-US" i="1" dirty="0"/>
              <a:t>Journal of Nursing Scholarship</a:t>
            </a:r>
            <a:r>
              <a:rPr lang="en-US" dirty="0" smtClean="0"/>
              <a:t>.</a:t>
            </a:r>
          </a:p>
          <a:p>
            <a:r>
              <a:rPr lang="en-US" dirty="0" smtClean="0"/>
              <a:t>Johansen</a:t>
            </a:r>
            <a:r>
              <a:rPr lang="en-US" dirty="0"/>
              <a:t>, M. L., &amp; Cadmus, E. (2016). Conflict management style, supportive work environments and the experience of work stress in emergency nurses. </a:t>
            </a:r>
            <a:r>
              <a:rPr lang="en-US" i="1" dirty="0"/>
              <a:t>Journal of Nursing </a:t>
            </a:r>
            <a:r>
              <a:rPr lang="en-US" i="1" dirty="0" smtClean="0"/>
              <a:t>Management</a:t>
            </a:r>
            <a:r>
              <a:rPr lang="en-US" dirty="0" smtClean="0"/>
              <a:t>.</a:t>
            </a:r>
          </a:p>
          <a:p>
            <a:r>
              <a:rPr lang="en-US" dirty="0"/>
              <a:t>RCN Wales </a:t>
            </a:r>
            <a:r>
              <a:rPr lang="en-US" dirty="0" err="1"/>
              <a:t>honours</a:t>
            </a:r>
            <a:r>
              <a:rPr lang="en-US" dirty="0"/>
              <a:t> nurse for her innovative emergency care study. (2015). </a:t>
            </a:r>
            <a:r>
              <a:rPr lang="en-US" i="1" dirty="0"/>
              <a:t>Emergency Nurse</a:t>
            </a:r>
            <a:r>
              <a:rPr lang="en-US" dirty="0"/>
              <a:t>, </a:t>
            </a:r>
            <a:r>
              <a:rPr lang="en-US" i="1" dirty="0"/>
              <a:t>23</a:t>
            </a:r>
            <a:r>
              <a:rPr lang="en-US" dirty="0"/>
              <a:t>(8), 9-9. </a:t>
            </a:r>
            <a:r>
              <a:rPr lang="en-US" dirty="0">
                <a:hlinkClick r:id="rId3"/>
              </a:rPr>
              <a:t>https://</a:t>
            </a:r>
            <a:r>
              <a:rPr lang="en-US" dirty="0" smtClean="0">
                <a:hlinkClick r:id="rId3"/>
              </a:rPr>
              <a:t>doi.org/10.7748/en.23.8.9.s10</a:t>
            </a:r>
            <a:endParaRPr lang="en-US" dirty="0" smtClean="0"/>
          </a:p>
          <a:p>
            <a:pPr marL="0" indent="0">
              <a:buNone/>
            </a:pPr>
            <a:endParaRPr lang="en-US" dirty="0" smtClean="0"/>
          </a:p>
          <a:p>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8531213"/>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271</TotalTime>
  <Words>1061</Words>
  <Application>Microsoft Office PowerPoint</Application>
  <PresentationFormat>On-screen Show (4:3)</PresentationFormat>
  <Paragraphs>47</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Times New Roman</vt:lpstr>
      <vt:lpstr>Trebuchet MS</vt:lpstr>
      <vt:lpstr>Wingdings 3</vt:lpstr>
      <vt:lpstr>Facet</vt:lpstr>
      <vt:lpstr>EMERGENCY NURSES Association</vt:lpstr>
      <vt:lpstr>Group pushing agenda formation mechanism</vt:lpstr>
      <vt:lpstr>Group’s position statement</vt:lpstr>
      <vt:lpstr>The Group’s expenditure</vt:lpstr>
      <vt:lpstr>The Lobbying Efforts</vt:lpstr>
      <vt:lpstr>Challenges in the profession</vt:lpstr>
      <vt:lpstr>Reference</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EMERGENCY NURSES PROFESSION</dc:title>
  <dc:creator>ahmed</dc:creator>
  <cp:lastModifiedBy>User</cp:lastModifiedBy>
  <cp:revision>19</cp:revision>
  <dcterms:created xsi:type="dcterms:W3CDTF">2020-02-13T20:49:11Z</dcterms:created>
  <dcterms:modified xsi:type="dcterms:W3CDTF">2020-02-20T20:17:38Z</dcterms:modified>
</cp:coreProperties>
</file>